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8" r:id="rId10"/>
    <p:sldId id="263" r:id="rId11"/>
    <p:sldId id="269" r:id="rId12"/>
    <p:sldId id="264" r:id="rId13"/>
    <p:sldId id="270" r:id="rId14"/>
    <p:sldId id="265" r:id="rId15"/>
    <p:sldId id="271" r:id="rId16"/>
    <p:sldId id="297" r:id="rId17"/>
    <p:sldId id="296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842" autoAdjust="0"/>
  </p:normalViewPr>
  <p:slideViewPr>
    <p:cSldViewPr snapToGrid="0" showGuides="1">
      <p:cViewPr>
        <p:scale>
          <a:sx n="50" d="100"/>
          <a:sy n="50" d="100"/>
        </p:scale>
        <p:origin x="556" y="3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-1396"/>
    </p:cViewPr>
  </p:sorterViewPr>
  <p:notesViewPr>
    <p:cSldViewPr snapToGrid="0" showGuides="1">
      <p:cViewPr varScale="1">
        <p:scale>
          <a:sx n="51" d="100"/>
          <a:sy n="51" d="100"/>
        </p:scale>
        <p:origin x="269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954494-FD59-4CC5-926A-AD4F3787E0C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531E62-D6A4-47F9-9C07-58B610A8A93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DE80BE-E73A-435E-A7B8-9239F040D997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D56FC-C983-4EC2-B61F-9EA885E8FD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72E358-B674-4407-B1C3-0F3656211F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82B3D0-7AAA-4060-8D8F-1AB1485EA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75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812800" y="4586167"/>
            <a:ext cx="5283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17553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CCB3F-E0B4-4C08-84AD-58BEAAFD2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5F3963-5D8D-4036-8278-1D1DEB3816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3A0A3-A09F-48D8-9895-01A6141E4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2BFC1-95CE-469F-8610-4B0965AAFA26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EEC1D-446B-4447-B0F1-93D8786CA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B1669-42A9-4191-BCB4-86AF14F70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448324-7E04-40B0-AEBA-C7D5A4520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4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A0CE0-78DC-438F-A762-F5EB553F8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94534-7300-472A-8494-42FCF6A53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56305-C537-4BA6-86D7-FF776AD6B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A5F5E-238C-4345-AEDE-B2DC0317D475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12BE4-81BF-4F09-856B-855D3B87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6BB6F-E86A-41CE-97C3-8A7F9D5E3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3947B-4655-4722-866B-D35CABBB0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8549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711200" y="4143133"/>
            <a:ext cx="53848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711200" y="5615539"/>
            <a:ext cx="5384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9694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body" idx="1"/>
          </p:nvPr>
        </p:nvSpPr>
        <p:spPr>
          <a:xfrm>
            <a:off x="464612" y="2028000"/>
            <a:ext cx="7923200" cy="3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4000"/>
            </a:lvl1pPr>
            <a:lvl2pPr marL="1219170" lvl="1" indent="-558786" rtl="0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4000"/>
            </a:lvl2pPr>
            <a:lvl3pPr marL="1828754" lvl="2" indent="-558786" rtl="0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4000"/>
            </a:lvl3pPr>
            <a:lvl4pPr marL="2438339" lvl="3" indent="-558786" rtl="0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4000"/>
            </a:lvl4pPr>
            <a:lvl5pPr marL="3047924" lvl="4" indent="-558786" rtl="0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4000"/>
            </a:lvl5pPr>
            <a:lvl6pPr marL="3657509" lvl="5" indent="-558786" rtl="0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4000"/>
            </a:lvl6pPr>
            <a:lvl7pPr marL="4267093" lvl="6" indent="-558786" rtl="0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4000"/>
            </a:lvl7pPr>
            <a:lvl8pPr marL="4876678" lvl="7" indent="-558786" rtl="0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4000"/>
            </a:lvl8pPr>
            <a:lvl9pPr marL="5486263" lvl="8" indent="-558786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11439933" y="6117700"/>
            <a:ext cx="700800" cy="7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E8448324-7E04-40B0-AEBA-C7D5A45203BC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Shape 18"/>
          <p:cNvSpPr/>
          <p:nvPr/>
        </p:nvSpPr>
        <p:spPr>
          <a:xfrm>
            <a:off x="609600" y="609600"/>
            <a:ext cx="1093200" cy="109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Shape 19"/>
          <p:cNvSpPr txBox="1"/>
          <p:nvPr/>
        </p:nvSpPr>
        <p:spPr>
          <a:xfrm>
            <a:off x="609600" y="415600"/>
            <a:ext cx="10932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rgbClr val="101631"/>
                </a:solidFill>
              </a:rPr>
              <a:t>“</a:t>
            </a:r>
            <a:endParaRPr sz="12800" b="1">
              <a:solidFill>
                <a:srgbClr val="1016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936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11439933" y="6117700"/>
            <a:ext cx="700800" cy="7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E8448324-7E04-40B0-AEBA-C7D5A45203BC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609600" y="579449"/>
            <a:ext cx="5486400" cy="284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5333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5333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5333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5333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5333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5333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5333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5333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5333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609600" y="3530633"/>
            <a:ext cx="5486400" cy="2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▫"/>
              <a:defRPr sz="24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24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24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24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24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24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24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24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24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7203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609600" y="579449"/>
            <a:ext cx="5486400" cy="284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609600" y="3429033"/>
            <a:ext cx="4161600" cy="3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2133"/>
            </a:lvl1pPr>
            <a:lvl2pPr marL="1219170" lvl="1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2pPr>
            <a:lvl3pPr marL="1828754" lvl="2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3pPr>
            <a:lvl4pPr marL="2438339" lvl="3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4pPr>
            <a:lvl5pPr marL="3047924" lvl="4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5pPr>
            <a:lvl6pPr marL="3657509" lvl="5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6pPr>
            <a:lvl7pPr marL="4267093" lvl="6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7pPr>
            <a:lvl8pPr marL="4876678" lvl="7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8pPr>
            <a:lvl9pPr marL="5486263" lvl="8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5022007" y="3429033"/>
            <a:ext cx="4161600" cy="3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2133"/>
            </a:lvl1pPr>
            <a:lvl2pPr marL="1219170" lvl="1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2pPr>
            <a:lvl3pPr marL="1828754" lvl="2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3pPr>
            <a:lvl4pPr marL="2438339" lvl="3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4pPr>
            <a:lvl5pPr marL="3047924" lvl="4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5pPr>
            <a:lvl6pPr marL="3657509" lvl="5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6pPr>
            <a:lvl7pPr marL="4267093" lvl="6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7pPr>
            <a:lvl8pPr marL="4876678" lvl="7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8pPr>
            <a:lvl9pPr marL="5486263" lvl="8" indent="-440256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11439933" y="6117700"/>
            <a:ext cx="700800" cy="7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E8448324-7E04-40B0-AEBA-C7D5A4520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66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609600" y="579449"/>
            <a:ext cx="5486400" cy="284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11439933" y="6117700"/>
            <a:ext cx="700800" cy="7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E8448324-7E04-40B0-AEBA-C7D5A4520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136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title">
  <p:cSld name="Small titl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06400" y="4656984"/>
            <a:ext cx="5486400" cy="1878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11439933" y="6117700"/>
            <a:ext cx="700800" cy="7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E8448324-7E04-40B0-AEBA-C7D5A4520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6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09600" y="5671879"/>
            <a:ext cx="10972800" cy="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SzPts val="1800"/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11439933" y="6117700"/>
            <a:ext cx="700800" cy="7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E8448324-7E04-40B0-AEBA-C7D5A4520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39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11439933" y="6117700"/>
            <a:ext cx="700800" cy="7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E8448324-7E04-40B0-AEBA-C7D5A4520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090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376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-5633" y="5700"/>
            <a:ext cx="9146000" cy="6858000"/>
          </a:xfrm>
          <a:prstGeom prst="rect">
            <a:avLst/>
          </a:prstGeom>
          <a:gradFill>
            <a:gsLst>
              <a:gs pos="0">
                <a:srgbClr val="000208">
                  <a:alpha val="0"/>
                </a:srgbClr>
              </a:gs>
              <a:gs pos="100000">
                <a:srgbClr val="000208">
                  <a:alpha val="59607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67733" tIns="67733" rIns="67733" bIns="677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609600" y="579449"/>
            <a:ext cx="5486400" cy="2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01631"/>
              </a:buClr>
              <a:buSzPts val="4000"/>
              <a:buFont typeface="Zilla Slab Light"/>
              <a:buNone/>
              <a:defRPr sz="4000">
                <a:solidFill>
                  <a:srgbClr val="101631"/>
                </a:solidFill>
                <a:highlight>
                  <a:srgbClr val="FFFFFF"/>
                </a:highlight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body" idx="1"/>
          </p:nvPr>
        </p:nvSpPr>
        <p:spPr>
          <a:xfrm>
            <a:off x="609600" y="3530633"/>
            <a:ext cx="5486400" cy="2849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▫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Zilla Slab Light"/>
              <a:buChar char="▪"/>
              <a:defRPr sz="1800">
                <a:solidFill>
                  <a:srgbClr val="FFFFFF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11439933" y="6117700"/>
            <a:ext cx="700800" cy="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24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1pPr>
            <a:lvl2pPr lvl="1" algn="r">
              <a:buNone/>
              <a:defRPr sz="24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2pPr>
            <a:lvl3pPr lvl="2" algn="r">
              <a:buNone/>
              <a:defRPr sz="24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3pPr>
            <a:lvl4pPr lvl="3" algn="r">
              <a:buNone/>
              <a:defRPr sz="24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4pPr>
            <a:lvl5pPr lvl="4" algn="r">
              <a:buNone/>
              <a:defRPr sz="24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5pPr>
            <a:lvl6pPr lvl="5" algn="r">
              <a:buNone/>
              <a:defRPr sz="24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6pPr>
            <a:lvl7pPr lvl="6" algn="r">
              <a:buNone/>
              <a:defRPr sz="24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7pPr>
            <a:lvl8pPr lvl="7" algn="r">
              <a:buNone/>
              <a:defRPr sz="24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8pPr>
            <a:lvl9pPr lvl="8" algn="r">
              <a:buNone/>
              <a:defRPr sz="2400" b="1">
                <a:solidFill>
                  <a:srgbClr val="FFFFFF"/>
                </a:solidFill>
                <a:latin typeface="Zilla Slab Highlight"/>
                <a:ea typeface="Zilla Slab Highlight"/>
                <a:cs typeface="Zilla Slab Highlight"/>
                <a:sym typeface="Zilla Slab Highlight"/>
              </a:defRPr>
            </a:lvl9pPr>
          </a:lstStyle>
          <a:p>
            <a:fld id="{E8448324-7E04-40B0-AEBA-C7D5A4520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282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mhisyam20/Data-Cleansing" TargetMode="Externa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26442B-01A0-4787-895F-309AE46EE6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Cleansing</a:t>
            </a:r>
          </a:p>
        </p:txBody>
      </p:sp>
    </p:spTree>
    <p:extLst>
      <p:ext uri="{BB962C8B-B14F-4D97-AF65-F5344CB8AC3E}">
        <p14:creationId xmlns:p14="http://schemas.microsoft.com/office/powerpoint/2010/main" val="2474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E0095-D5C0-446D-8AE7-71DB1B9AA1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1200" y="3795373"/>
            <a:ext cx="5384800" cy="1546400"/>
          </a:xfrm>
        </p:spPr>
        <p:txBody>
          <a:bodyPr/>
          <a:lstStyle/>
          <a:p>
            <a:r>
              <a:rPr lang="en-US" i="1" dirty="0"/>
              <a:t>Missing Values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1B864-096C-444B-8398-9882BA2EE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575" y="5267779"/>
            <a:ext cx="5384800" cy="1046400"/>
          </a:xfrm>
        </p:spPr>
        <p:txBody>
          <a:bodyPr/>
          <a:lstStyle/>
          <a:p>
            <a:pPr marL="152396" indent="0">
              <a:buNone/>
            </a:pPr>
            <a:r>
              <a:rPr lang="en-US" dirty="0" err="1"/>
              <a:t>Mengatasi</a:t>
            </a:r>
            <a:r>
              <a:rPr lang="en-US" dirty="0"/>
              <a:t> </a:t>
            </a:r>
            <a:r>
              <a:rPr lang="en-US" dirty="0" err="1"/>
              <a:t>nilai-nilai</a:t>
            </a:r>
            <a:r>
              <a:rPr lang="en-US" dirty="0"/>
              <a:t> </a:t>
            </a:r>
            <a:r>
              <a:rPr lang="en-US" dirty="0" err="1"/>
              <a:t>kosong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yang </a:t>
            </a:r>
            <a:r>
              <a:rPr lang="en-US" dirty="0" err="1"/>
              <a:t>tepat</a:t>
            </a:r>
            <a:r>
              <a:rPr lang="en-US" dirty="0"/>
              <a:t>.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diantaranya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: </a:t>
            </a:r>
            <a:r>
              <a:rPr lang="en-US" dirty="0" err="1"/>
              <a:t>dibiarkan</a:t>
            </a:r>
            <a:r>
              <a:rPr lang="en-US" dirty="0"/>
              <a:t> </a:t>
            </a:r>
            <a:r>
              <a:rPr lang="en-US" dirty="0" err="1"/>
              <a:t>kosong</a:t>
            </a:r>
            <a:r>
              <a:rPr lang="en-US" dirty="0"/>
              <a:t>, </a:t>
            </a:r>
            <a:r>
              <a:rPr lang="en-US" dirty="0" err="1"/>
              <a:t>diisi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tertentu</a:t>
            </a:r>
            <a:r>
              <a:rPr lang="en-US" dirty="0"/>
              <a:t>,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dihapus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701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43A789-E34F-4E76-A815-C3F17D3A511C}"/>
              </a:ext>
            </a:extLst>
          </p:cNvPr>
          <p:cNvSpPr txBox="1"/>
          <p:nvPr/>
        </p:nvSpPr>
        <p:spPr>
          <a:xfrm>
            <a:off x="2589501" y="2201016"/>
            <a:ext cx="7183120" cy="24622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Dropping all Rows with specific column</a:t>
            </a:r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df_load.dropna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(subset=[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'Churn'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inplace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Handling missing values Tenure fill with 11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'tenure'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fillna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inplace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#Handling missing values num vars (except Tenure)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col_name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list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MonthlyCharges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TotalCharges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median=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col_name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].median()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col_name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fillna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(median,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inplace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471D9F9-07E6-47D2-8AEC-F6CA17121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err="1"/>
              <a:t>Contoh</a:t>
            </a:r>
            <a:r>
              <a:rPr lang="en-US" sz="2800" dirty="0"/>
              <a:t> </a:t>
            </a:r>
            <a:r>
              <a:rPr lang="en-US" sz="2800" i="1" dirty="0"/>
              <a:t>Handling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2883894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3998C-F734-4D6D-98A7-C7F839AD5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001849"/>
            <a:ext cx="5486400" cy="2849600"/>
          </a:xfrm>
        </p:spPr>
        <p:txBody>
          <a:bodyPr/>
          <a:lstStyle/>
          <a:p>
            <a:r>
              <a:rPr lang="en-US" i="1" dirty="0"/>
              <a:t>Outlier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0A380-81CB-4BF7-8748-B414B4ED2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953033"/>
            <a:ext cx="5486400" cy="2849600"/>
          </a:xfrm>
        </p:spPr>
        <p:txBody>
          <a:bodyPr/>
          <a:lstStyle/>
          <a:p>
            <a:pPr marL="152396" indent="0">
              <a:buNone/>
            </a:pPr>
            <a:r>
              <a:rPr lang="en-US" dirty="0" err="1"/>
              <a:t>Menghapus</a:t>
            </a:r>
            <a:r>
              <a:rPr lang="en-US" dirty="0"/>
              <a:t> data </a:t>
            </a:r>
            <a:r>
              <a:rPr lang="en-US" dirty="0" err="1"/>
              <a:t>ekstrem</a:t>
            </a:r>
            <a:r>
              <a:rPr lang="en-US" dirty="0"/>
              <a:t> (</a:t>
            </a:r>
            <a:r>
              <a:rPr lang="en-US" i="1" dirty="0"/>
              <a:t>outlier</a:t>
            </a:r>
            <a:r>
              <a:rPr lang="en-US" dirty="0"/>
              <a:t>) yang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data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menggambarkan</a:t>
            </a:r>
            <a:r>
              <a:rPr lang="en-US" dirty="0"/>
              <a:t> </a:t>
            </a:r>
            <a:r>
              <a:rPr lang="en-US" dirty="0" err="1"/>
              <a:t>keseluruhan</a:t>
            </a:r>
            <a:r>
              <a:rPr lang="en-US" dirty="0"/>
              <a:t> data yang </a:t>
            </a:r>
            <a:r>
              <a:rPr lang="en-US" dirty="0" err="1"/>
              <a:t>ada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71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43A789-E34F-4E76-A815-C3F17D3A511C}"/>
              </a:ext>
            </a:extLst>
          </p:cNvPr>
          <p:cNvSpPr txBox="1"/>
          <p:nvPr/>
        </p:nvSpPr>
        <p:spPr>
          <a:xfrm>
            <a:off x="2504440" y="988407"/>
            <a:ext cx="7183120" cy="39703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Handling with IQR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Q1 = 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'tenure'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MonthlyCharges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TotalCharges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]]).quantile(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0.25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Q3 = 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'tenure'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MonthlyCharges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TotalCharges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]]).quantile(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0.75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IQR = Q3 - Q1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maximum = Q3 + (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1.5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*IQR)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'Nilai Maximum 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dari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masing-masing Variable 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adalah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: 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(maximum)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minimum = Q1 - (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1.5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*IQR)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'\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nNilai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Minimum 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dari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masing-masing Variable 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adalah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: 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(minimum)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more_than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&gt; maximum)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lower_than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&lt; minimum)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df_load.mask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more_than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maximum, axis=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df_load.mask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lower_than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minimum, axis=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471D9F9-07E6-47D2-8AEC-F6CA17121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err="1"/>
              <a:t>Contoh</a:t>
            </a:r>
            <a:r>
              <a:rPr lang="en-US" sz="2800" dirty="0"/>
              <a:t> </a:t>
            </a:r>
            <a:r>
              <a:rPr lang="en-US" sz="2800" i="1" dirty="0"/>
              <a:t>Handling Outlier</a:t>
            </a:r>
          </a:p>
        </p:txBody>
      </p:sp>
    </p:spTree>
    <p:extLst>
      <p:ext uri="{BB962C8B-B14F-4D97-AF65-F5344CB8AC3E}">
        <p14:creationId xmlns:p14="http://schemas.microsoft.com/office/powerpoint/2010/main" val="1683931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DACE-DEF2-4414-95BE-3ACA835E9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80969"/>
            <a:ext cx="5486400" cy="2849600"/>
          </a:xfrm>
        </p:spPr>
        <p:txBody>
          <a:bodyPr/>
          <a:lstStyle/>
          <a:p>
            <a:r>
              <a:rPr lang="en-US" i="1" dirty="0"/>
              <a:t>Standardization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6473C-0F4C-4482-8982-9400FC9CA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5532153"/>
            <a:ext cx="5486400" cy="2849600"/>
          </a:xfrm>
        </p:spPr>
        <p:txBody>
          <a:bodyPr/>
          <a:lstStyle/>
          <a:p>
            <a:pPr marL="152396" indent="0">
              <a:buNone/>
            </a:pPr>
            <a:r>
              <a:rPr lang="en-US" dirty="0" err="1"/>
              <a:t>Mengatasi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variable </a:t>
            </a:r>
            <a:r>
              <a:rPr lang="en-US" dirty="0" err="1"/>
              <a:t>kategorik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standar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789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43A789-E34F-4E76-A815-C3F17D3A511C}"/>
              </a:ext>
            </a:extLst>
          </p:cNvPr>
          <p:cNvSpPr txBox="1"/>
          <p:nvPr/>
        </p:nvSpPr>
        <p:spPr>
          <a:xfrm>
            <a:off x="2504440" y="2540759"/>
            <a:ext cx="7183120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df_load.replace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'Wanita'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Laki-Laki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'Churn'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Iya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],[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Female'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'Male'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'Yes'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'Yes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Masukkan variable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col_name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list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gender'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'Dependents'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'Churn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'\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nUnique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Values Count \033[1m'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 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'After Standardized \033[0mVariable'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,col_name)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</a:t>
            </a:r>
            <a:r>
              <a:rPr lang="en-US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col_name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value_counts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471D9F9-07E6-47D2-8AEC-F6CA17121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err="1"/>
              <a:t>Contoh</a:t>
            </a:r>
            <a:r>
              <a:rPr lang="en-US" sz="2800" dirty="0"/>
              <a:t> </a:t>
            </a:r>
            <a:r>
              <a:rPr lang="en-US" sz="2800" i="1" dirty="0"/>
              <a:t>Standardization</a:t>
            </a:r>
          </a:p>
        </p:txBody>
      </p:sp>
    </p:spTree>
    <p:extLst>
      <p:ext uri="{BB962C8B-B14F-4D97-AF65-F5344CB8AC3E}">
        <p14:creationId xmlns:p14="http://schemas.microsoft.com/office/powerpoint/2010/main" val="1702765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1E7591-F86D-4626-9F4C-C51F5D26A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680E5C-8E44-4152-8B45-C6B13C398F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Banyak </a:t>
            </a:r>
            <a:r>
              <a:rPr lang="en-US" dirty="0" err="1">
                <a:solidFill>
                  <a:schemeClr val="bg1"/>
                </a:solidFill>
              </a:rPr>
              <a:t>sekali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metode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dapat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melakukan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i="1" dirty="0">
                <a:solidFill>
                  <a:schemeClr val="bg1"/>
                </a:solidFill>
              </a:rPr>
              <a:t>data cleansing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Tapi</a:t>
            </a:r>
            <a:r>
              <a:rPr lang="en-US" dirty="0">
                <a:solidFill>
                  <a:schemeClr val="bg1"/>
                </a:solidFill>
              </a:rPr>
              <a:t> yang paling </a:t>
            </a:r>
            <a:r>
              <a:rPr lang="en-US" dirty="0" err="1">
                <a:solidFill>
                  <a:schemeClr val="bg1"/>
                </a:solidFill>
              </a:rPr>
              <a:t>penting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sebagai</a:t>
            </a:r>
            <a:r>
              <a:rPr lang="en-US" dirty="0">
                <a:solidFill>
                  <a:schemeClr val="bg1"/>
                </a:solidFill>
              </a:rPr>
              <a:t> data analyst </a:t>
            </a:r>
            <a:r>
              <a:rPr lang="en-US" dirty="0" err="1">
                <a:solidFill>
                  <a:schemeClr val="bg1"/>
                </a:solidFill>
              </a:rPr>
              <a:t>kita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harus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bisa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memastikan</a:t>
            </a:r>
            <a:r>
              <a:rPr lang="en-US" dirty="0">
                <a:solidFill>
                  <a:schemeClr val="bg1"/>
                </a:solidFill>
              </a:rPr>
              <a:t> data yang </a:t>
            </a:r>
            <a:r>
              <a:rPr lang="en-US" dirty="0" err="1">
                <a:solidFill>
                  <a:schemeClr val="bg1"/>
                </a:solidFill>
              </a:rPr>
              <a:t>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kita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gunakan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itu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data </a:t>
            </a:r>
            <a:r>
              <a:rPr lang="en-US" dirty="0" err="1">
                <a:solidFill>
                  <a:schemeClr val="bg1"/>
                </a:solidFill>
              </a:rPr>
              <a:t>berkualitas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sehingga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analisis</a:t>
            </a:r>
            <a:r>
              <a:rPr lang="en-US" dirty="0">
                <a:solidFill>
                  <a:schemeClr val="bg1"/>
                </a:solidFill>
              </a:rPr>
              <a:t> / output yang </a:t>
            </a:r>
            <a:r>
              <a:rPr lang="en-US" dirty="0" err="1">
                <a:solidFill>
                  <a:schemeClr val="bg1"/>
                </a:solidFill>
              </a:rPr>
              <a:t>dihasilkan</a:t>
            </a:r>
            <a:r>
              <a:rPr lang="en-US" dirty="0">
                <a:solidFill>
                  <a:schemeClr val="bg1"/>
                </a:solidFill>
              </a:rPr>
              <a:t> pun </a:t>
            </a:r>
            <a:r>
              <a:rPr lang="en-US" dirty="0" err="1">
                <a:solidFill>
                  <a:schemeClr val="bg1"/>
                </a:solidFill>
              </a:rPr>
              <a:t>berkualitas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580204"/>
      </p:ext>
    </p:extLst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7AC8211-6927-4157-A85F-490983DEE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293938"/>
            <a:ext cx="10515600" cy="2852737"/>
          </a:xfrm>
        </p:spPr>
        <p:txBody>
          <a:bodyPr/>
          <a:lstStyle/>
          <a:p>
            <a:r>
              <a:rPr lang="en-US" b="1" dirty="0" err="1"/>
              <a:t>Terima</a:t>
            </a:r>
            <a:r>
              <a:rPr lang="en-US" b="1" dirty="0"/>
              <a:t> Kasih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0A4DFBE-21ED-49EB-AC8F-ECEE39C231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173663"/>
            <a:ext cx="10515600" cy="150018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chemeClr val="bg1"/>
                </a:solidFill>
              </a:rPr>
              <a:t>Semoga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bermanfaat</a:t>
            </a:r>
            <a:r>
              <a:rPr lang="en-US" sz="2000" dirty="0">
                <a:solidFill>
                  <a:schemeClr val="bg1"/>
                </a:solidFill>
              </a:rPr>
              <a:t>! </a:t>
            </a:r>
            <a:r>
              <a:rPr lang="en-US" sz="2000" dirty="0" err="1">
                <a:solidFill>
                  <a:schemeClr val="bg1"/>
                </a:solidFill>
              </a:rPr>
              <a:t>Kunjungi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https://github.com/mhisyam20/Data-Cleansing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untuk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melihat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dokumentasinya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secara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lengkap</a:t>
            </a:r>
            <a:r>
              <a:rPr lang="en-US" sz="2000" dirty="0">
                <a:solidFill>
                  <a:schemeClr val="bg1"/>
                </a:solidFill>
              </a:rPr>
              <a:t>. </a:t>
            </a:r>
            <a:r>
              <a:rPr lang="en-US" sz="2000" dirty="0" err="1">
                <a:solidFill>
                  <a:schemeClr val="bg1"/>
                </a:solidFill>
              </a:rPr>
              <a:t>Semoga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bermanfaat</a:t>
            </a:r>
            <a:r>
              <a:rPr lang="en-US" sz="20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BADDE3-2B89-4A09-BCD8-FA304A12DC0B}"/>
              </a:ext>
            </a:extLst>
          </p:cNvPr>
          <p:cNvSpPr txBox="1"/>
          <p:nvPr/>
        </p:nvSpPr>
        <p:spPr>
          <a:xfrm>
            <a:off x="5491799" y="2714412"/>
            <a:ext cx="40065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https://www.linkedin.com/in/mhisyam/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870237A-4039-4A09-8392-2FBB7F743400}"/>
              </a:ext>
            </a:extLst>
          </p:cNvPr>
          <p:cNvSpPr txBox="1"/>
          <p:nvPr/>
        </p:nvSpPr>
        <p:spPr>
          <a:xfrm>
            <a:off x="5540187" y="1897618"/>
            <a:ext cx="32870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https://github.com/mhisyam20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4D3C55E-211E-4C03-B600-3D499591758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1818616"/>
            <a:ext cx="448334" cy="44833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F2BB923-8F81-45F9-B60D-F81DE5362A6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2635410"/>
            <a:ext cx="399946" cy="39994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D94D9B8-9BC3-48E4-AADB-8490587DA6F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61" b="23590"/>
          <a:stretch/>
        </p:blipFill>
        <p:spPr>
          <a:xfrm>
            <a:off x="1643062" y="1219200"/>
            <a:ext cx="2524126" cy="252412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04510648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2401993-2998-40EC-8EB9-3E64C06CB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Cleansing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19F629-BF0B-452E-AC06-BAE4913C95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>
              <a:buNone/>
            </a:pPr>
            <a:r>
              <a:rPr lang="en-US" sz="2800" dirty="0"/>
              <a:t>Proses </a:t>
            </a:r>
            <a:r>
              <a:rPr lang="en-US" sz="2800" dirty="0" err="1"/>
              <a:t>mempersiapkan</a:t>
            </a:r>
            <a:r>
              <a:rPr lang="en-US" sz="2800" dirty="0"/>
              <a:t> data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dianalisis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menghapus</a:t>
            </a:r>
            <a:r>
              <a:rPr lang="en-US" sz="2800" dirty="0"/>
              <a:t> </a:t>
            </a:r>
            <a:r>
              <a:rPr lang="en-US" sz="2800" dirty="0" err="1"/>
              <a:t>atau</a:t>
            </a:r>
            <a:r>
              <a:rPr lang="en-US" sz="2800" dirty="0"/>
              <a:t> </a:t>
            </a:r>
            <a:r>
              <a:rPr lang="en-US" sz="2800" dirty="0" err="1"/>
              <a:t>memodifikasi</a:t>
            </a:r>
            <a:r>
              <a:rPr lang="en-US" sz="2800" dirty="0"/>
              <a:t> data yang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benar</a:t>
            </a:r>
            <a:r>
              <a:rPr lang="en-US" sz="2800" dirty="0"/>
              <a:t>,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lengkap</a:t>
            </a:r>
            <a:r>
              <a:rPr lang="en-US" sz="2800" dirty="0"/>
              <a:t>,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relevan</a:t>
            </a:r>
            <a:r>
              <a:rPr lang="en-US" sz="2800" dirty="0"/>
              <a:t>, </a:t>
            </a:r>
            <a:r>
              <a:rPr lang="en-US" sz="2800" dirty="0" err="1"/>
              <a:t>diduplikasi</a:t>
            </a:r>
            <a:r>
              <a:rPr lang="en-US" sz="2800" dirty="0"/>
              <a:t>, </a:t>
            </a:r>
            <a:r>
              <a:rPr lang="en-US" sz="2800" dirty="0" err="1"/>
              <a:t>atau</a:t>
            </a:r>
            <a:r>
              <a:rPr lang="en-US" sz="2800" dirty="0"/>
              <a:t> </a:t>
            </a:r>
            <a:r>
              <a:rPr lang="en-US" sz="2800" dirty="0" err="1"/>
              <a:t>diformat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benar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41241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25F96C-4812-430A-9B51-39657458C6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799" indent="0">
              <a:lnSpc>
                <a:spcPct val="150000"/>
              </a:lnSpc>
              <a:buNone/>
            </a:pPr>
            <a:r>
              <a:rPr lang="en-US" b="1" dirty="0">
                <a:solidFill>
                  <a:srgbClr val="101631"/>
                </a:solidFill>
                <a:highlight>
                  <a:srgbClr val="FFFFFF"/>
                </a:highlight>
              </a:rPr>
              <a:t>3 </a:t>
            </a:r>
            <a:r>
              <a:rPr lang="en-US" b="1" dirty="0" err="1">
                <a:solidFill>
                  <a:srgbClr val="101631"/>
                </a:solidFill>
                <a:highlight>
                  <a:srgbClr val="FFFFFF"/>
                </a:highlight>
              </a:rPr>
              <a:t>dari</a:t>
            </a:r>
            <a:r>
              <a:rPr lang="en-US" b="1" dirty="0">
                <a:solidFill>
                  <a:srgbClr val="101631"/>
                </a:solidFill>
                <a:highlight>
                  <a:srgbClr val="FFFFFF"/>
                </a:highlight>
              </a:rPr>
              <a:t> 5</a:t>
            </a:r>
            <a:r>
              <a:rPr lang="en-US" b="1" dirty="0">
                <a:solidFill>
                  <a:srgbClr val="101631"/>
                </a:solidFill>
              </a:rPr>
              <a:t> </a:t>
            </a:r>
            <a:r>
              <a:rPr lang="en-US" b="1" dirty="0"/>
              <a:t>data scientist </a:t>
            </a:r>
            <a:r>
              <a:rPr lang="en-US" b="1" dirty="0" err="1"/>
              <a:t>menggunakan</a:t>
            </a:r>
            <a:r>
              <a:rPr lang="en-US" b="1" dirty="0"/>
              <a:t> </a:t>
            </a:r>
            <a:r>
              <a:rPr lang="en-US" b="1" dirty="0" err="1"/>
              <a:t>sebagian</a:t>
            </a:r>
            <a:r>
              <a:rPr lang="en-US" b="1" dirty="0"/>
              <a:t> </a:t>
            </a:r>
            <a:r>
              <a:rPr lang="en-US" b="1" dirty="0" err="1"/>
              <a:t>besar</a:t>
            </a:r>
            <a:r>
              <a:rPr lang="en-US" b="1" dirty="0"/>
              <a:t> </a:t>
            </a:r>
            <a:r>
              <a:rPr lang="en-US" b="1" dirty="0" err="1"/>
              <a:t>waktunya</a:t>
            </a:r>
            <a:r>
              <a:rPr lang="en-US" b="1" dirty="0"/>
              <a:t> </a:t>
            </a:r>
            <a:r>
              <a:rPr lang="en-US" b="1" dirty="0" err="1"/>
              <a:t>untuk</a:t>
            </a:r>
            <a:r>
              <a:rPr lang="en-US" b="1" dirty="0"/>
              <a:t> </a:t>
            </a:r>
            <a:r>
              <a:rPr lang="en-US" b="1" dirty="0" err="1"/>
              <a:t>membersihkan</a:t>
            </a:r>
            <a:r>
              <a:rPr lang="en-US" b="1" dirty="0"/>
              <a:t> dan </a:t>
            </a:r>
            <a:r>
              <a:rPr lang="en-US" b="1" dirty="0" err="1"/>
              <a:t>mengatur</a:t>
            </a:r>
            <a:r>
              <a:rPr lang="en-US" b="1" dirty="0"/>
              <a:t> data.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C4C01C-3C42-4315-8935-F5456377BE61}"/>
              </a:ext>
            </a:extLst>
          </p:cNvPr>
          <p:cNvSpPr txBox="1"/>
          <p:nvPr/>
        </p:nvSpPr>
        <p:spPr>
          <a:xfrm>
            <a:off x="464612" y="5017449"/>
            <a:ext cx="54216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CrowdFlower </a:t>
            </a:r>
            <a:r>
              <a:rPr lang="en-US" dirty="0" err="1">
                <a:solidFill>
                  <a:schemeClr val="bg1"/>
                </a:solidFill>
              </a:rPr>
              <a:t>dalam</a:t>
            </a:r>
            <a:r>
              <a:rPr lang="en-US" dirty="0">
                <a:solidFill>
                  <a:schemeClr val="bg1"/>
                </a:solidFill>
              </a:rPr>
              <a:t> Data Science Report 2016</a:t>
            </a:r>
          </a:p>
        </p:txBody>
      </p:sp>
    </p:spTree>
    <p:extLst>
      <p:ext uri="{BB962C8B-B14F-4D97-AF65-F5344CB8AC3E}">
        <p14:creationId xmlns:p14="http://schemas.microsoft.com/office/powerpoint/2010/main" val="441006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F8193A2-489C-4D58-98A1-6C4CF6F68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893899"/>
            <a:ext cx="5486400" cy="2849600"/>
          </a:xfrm>
        </p:spPr>
        <p:txBody>
          <a:bodyPr/>
          <a:lstStyle/>
          <a:p>
            <a:r>
              <a:rPr lang="en-US" sz="6000" dirty="0"/>
              <a:t>Garbage In = Garbage Out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7A7B175-CF7E-4293-B8AC-88851C7A7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0075" y="4845083"/>
            <a:ext cx="5486400" cy="2849600"/>
          </a:xfrm>
        </p:spPr>
        <p:txBody>
          <a:bodyPr/>
          <a:lstStyle/>
          <a:p>
            <a:pPr marL="152396" indent="0">
              <a:buNone/>
            </a:pPr>
            <a:r>
              <a:rPr lang="en-US" dirty="0"/>
              <a:t>Jika input / data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buruk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output / </a:t>
            </a:r>
            <a:r>
              <a:rPr lang="en-US" dirty="0" err="1"/>
              <a:t>analisis</a:t>
            </a:r>
            <a:r>
              <a:rPr lang="en-US" dirty="0"/>
              <a:t> yang </a:t>
            </a:r>
            <a:r>
              <a:rPr lang="en-US" dirty="0" err="1"/>
              <a:t>dihasilkan</a:t>
            </a:r>
            <a:r>
              <a:rPr lang="en-US" dirty="0"/>
              <a:t> pun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buruk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5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794809-374A-4C77-A59E-D42B29156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/>
              <a:t>Macam-Macam</a:t>
            </a:r>
            <a:r>
              <a:rPr lang="en-US" sz="3200" dirty="0"/>
              <a:t> </a:t>
            </a:r>
            <a:r>
              <a:rPr lang="en-US" sz="3200" dirty="0" err="1"/>
              <a:t>Metode</a:t>
            </a:r>
            <a:r>
              <a:rPr lang="en-US" sz="3200" dirty="0"/>
              <a:t> Data Cleansing dan </a:t>
            </a:r>
            <a:r>
              <a:rPr lang="en-US" sz="3200" dirty="0" err="1"/>
              <a:t>Contohnya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14253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B964667-84E5-4D1F-9EA5-F44044A694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/>
              <a:t>Filtering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E77FE25-F28D-4E7A-A512-A9622F4188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9275" y="5615539"/>
            <a:ext cx="5384800" cy="1046400"/>
          </a:xfrm>
        </p:spPr>
        <p:txBody>
          <a:bodyPr/>
          <a:lstStyle/>
          <a:p>
            <a:pPr marL="152396" indent="0">
              <a:buNone/>
            </a:pPr>
            <a:r>
              <a:rPr lang="en-US" sz="2800" dirty="0" err="1"/>
              <a:t>Menyaring</a:t>
            </a:r>
            <a:r>
              <a:rPr lang="en-US" sz="2800" dirty="0"/>
              <a:t> data </a:t>
            </a:r>
            <a:r>
              <a:rPr lang="en-US" sz="2800" dirty="0" err="1"/>
              <a:t>menggunakan</a:t>
            </a:r>
            <a:r>
              <a:rPr lang="en-US" sz="2800" dirty="0"/>
              <a:t> format </a:t>
            </a:r>
            <a:r>
              <a:rPr lang="en-US" sz="2800" dirty="0" err="1"/>
              <a:t>tertentu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66534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3B29EB-666A-4AA3-B449-279A23FEB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Filtering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FD6457-C1B1-4A72-AA31-59888ED353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>
              <a:buNone/>
            </a:pPr>
            <a:r>
              <a:rPr lang="en-US" dirty="0" err="1"/>
              <a:t>Mencari</a:t>
            </a:r>
            <a:r>
              <a:rPr lang="en-US" dirty="0"/>
              <a:t> format ID Number </a:t>
            </a:r>
            <a:r>
              <a:rPr lang="en-US" dirty="0" err="1"/>
              <a:t>Pelanggan</a:t>
            </a:r>
            <a:r>
              <a:rPr lang="en-US" dirty="0"/>
              <a:t> </a:t>
            </a:r>
            <a:r>
              <a:rPr lang="en-US" dirty="0" err="1"/>
              <a:t>customerID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kriteria</a:t>
            </a:r>
            <a:r>
              <a:rPr lang="en-US" dirty="0"/>
              <a:t>:</a:t>
            </a:r>
          </a:p>
          <a:p>
            <a:r>
              <a:rPr lang="en-US" dirty="0"/>
              <a:t>Panjang </a:t>
            </a:r>
            <a:r>
              <a:rPr lang="en-US" dirty="0" err="1"/>
              <a:t>karakter</a:t>
            </a:r>
            <a:r>
              <a:rPr lang="en-US" dirty="0"/>
              <a:t> 11-12</a:t>
            </a:r>
          </a:p>
          <a:p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</a:t>
            </a:r>
            <a:r>
              <a:rPr lang="en-US" dirty="0" err="1"/>
              <a:t>saja</a:t>
            </a:r>
            <a:endParaRPr lang="en-US" dirty="0"/>
          </a:p>
          <a:p>
            <a:r>
              <a:rPr lang="en-US" dirty="0" err="1"/>
              <a:t>Diawali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45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3DF72F-B2A6-4284-82F3-8C5BA8548FD4}"/>
              </a:ext>
            </a:extLst>
          </p:cNvPr>
          <p:cNvSpPr txBox="1"/>
          <p:nvPr/>
        </p:nvSpPr>
        <p:spPr>
          <a:xfrm>
            <a:off x="6654800" y="3901440"/>
            <a:ext cx="5229426" cy="13849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valid_id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customerID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astype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str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).</a:t>
            </a:r>
            <a:r>
              <a:rPr lang="en-US" b="0" dirty="0" err="1">
                <a:solidFill>
                  <a:srgbClr val="267F99"/>
                </a:solidFill>
                <a:effectLst/>
                <a:latin typeface="Courier New" panose="02070309020205020404" pitchFamily="49" charset="0"/>
              </a:rPr>
              <a:t>str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.match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(r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'(45\d{9,10})’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(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valid_id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== 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]).drop(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valid_id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axis = </a:t>
            </a:r>
            <a:r>
              <a:rPr lang="en-US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39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D0F2E-92A4-4F49-88F5-9DCE6C276F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/>
              <a:t>Duplicate Values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C0D60A-5CE8-48E8-B492-319D3209D4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9150" y="5615539"/>
            <a:ext cx="5384800" cy="1046400"/>
          </a:xfrm>
        </p:spPr>
        <p:txBody>
          <a:bodyPr/>
          <a:lstStyle/>
          <a:p>
            <a:pPr marL="152396" indent="0">
              <a:buNone/>
            </a:pP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i="1" dirty="0"/>
              <a:t>filtering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memastikan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data </a:t>
            </a:r>
            <a:r>
              <a:rPr lang="en-US" dirty="0" err="1"/>
              <a:t>duplikat</a:t>
            </a:r>
            <a:r>
              <a:rPr lang="en-US" dirty="0"/>
              <a:t> yang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mempengaruhi</a:t>
            </a:r>
            <a:r>
              <a:rPr lang="en-US" dirty="0"/>
              <a:t> output / </a:t>
            </a:r>
            <a:r>
              <a:rPr lang="en-US" dirty="0" err="1"/>
              <a:t>analisis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70806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43A789-E34F-4E76-A815-C3F17D3A511C}"/>
              </a:ext>
            </a:extLst>
          </p:cNvPr>
          <p:cNvSpPr txBox="1"/>
          <p:nvPr/>
        </p:nvSpPr>
        <p:spPr>
          <a:xfrm>
            <a:off x="2504440" y="3029859"/>
            <a:ext cx="7183120" cy="11695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Drop Duplicate Rows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df_load.drop_duplicates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</a:t>
            </a:r>
          </a:p>
          <a:p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Drop duplicate ID sorted by </a:t>
            </a:r>
            <a:r>
              <a:rPr 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Periode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df_load.sort_values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UpdatedAt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ascending=</a:t>
            </a:r>
            <a:r>
              <a:rPr lang="en-US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False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).</a:t>
            </a:r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drop_duplicates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([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customerID</a:t>
            </a:r>
            <a:r>
              <a:rPr lang="en-US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471D9F9-07E6-47D2-8AEC-F6CA17121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err="1"/>
              <a:t>Contoh</a:t>
            </a:r>
            <a:r>
              <a:rPr lang="en-US" sz="2800" dirty="0"/>
              <a:t> </a:t>
            </a:r>
            <a:r>
              <a:rPr lang="en-US" sz="2800" i="1" dirty="0"/>
              <a:t>Handling Duplicate Values</a:t>
            </a:r>
          </a:p>
        </p:txBody>
      </p:sp>
    </p:spTree>
    <p:extLst>
      <p:ext uri="{BB962C8B-B14F-4D97-AF65-F5344CB8AC3E}">
        <p14:creationId xmlns:p14="http://schemas.microsoft.com/office/powerpoint/2010/main" val="3826117939"/>
      </p:ext>
    </p:extLst>
  </p:cSld>
  <p:clrMapOvr>
    <a:masterClrMapping/>
  </p:clrMapOvr>
</p:sld>
</file>

<file path=ppt/theme/theme1.xml><?xml version="1.0" encoding="utf-8"?>
<a:theme xmlns:a="http://schemas.openxmlformats.org/drawingml/2006/main" name="Palamon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lamon" id="{B9B6D20D-2EB9-4C67-963B-55A8FB96E419}" vid="{8CB22FAE-76E2-4731-884D-906B5FBB9D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Palamon</Template>
  <TotalTime>336</TotalTime>
  <Words>715</Words>
  <Application>Microsoft Office PowerPoint</Application>
  <PresentationFormat>Widescreen</PresentationFormat>
  <Paragraphs>68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Courier New</vt:lpstr>
      <vt:lpstr>Helvetica Neue Light</vt:lpstr>
      <vt:lpstr>Zilla Slab Highlight</vt:lpstr>
      <vt:lpstr>Zilla Slab Light</vt:lpstr>
      <vt:lpstr>Palamon</vt:lpstr>
      <vt:lpstr>Data Cleansing</vt:lpstr>
      <vt:lpstr>Data Cleansing</vt:lpstr>
      <vt:lpstr>PowerPoint Presentation</vt:lpstr>
      <vt:lpstr>Garbage In = Garbage Out</vt:lpstr>
      <vt:lpstr>Macam-Macam Metode Data Cleansing dan Contohnya</vt:lpstr>
      <vt:lpstr>Filtering</vt:lpstr>
      <vt:lpstr>Contoh Filtering</vt:lpstr>
      <vt:lpstr>Duplicate Values</vt:lpstr>
      <vt:lpstr>Contoh Handling Duplicate Values</vt:lpstr>
      <vt:lpstr>Missing Values</vt:lpstr>
      <vt:lpstr>Contoh Handling Missing Values</vt:lpstr>
      <vt:lpstr>Outlier</vt:lpstr>
      <vt:lpstr>Contoh Handling Outlier</vt:lpstr>
      <vt:lpstr>Standardization</vt:lpstr>
      <vt:lpstr>Contoh Standardization</vt:lpstr>
      <vt:lpstr>Kesimpulan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Cleansing</dc:title>
  <dc:creator>Muhammad Hisyam</dc:creator>
  <cp:lastModifiedBy>Muhammad Hisyam</cp:lastModifiedBy>
  <cp:revision>10</cp:revision>
  <dcterms:created xsi:type="dcterms:W3CDTF">2021-11-06T15:05:43Z</dcterms:created>
  <dcterms:modified xsi:type="dcterms:W3CDTF">2021-11-09T12:59:44Z</dcterms:modified>
</cp:coreProperties>
</file>

<file path=docProps/thumbnail.jpeg>
</file>